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6"/>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CEF0727-3EF5-3F44-A156-92C52CA5405B}"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1631664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EF0727-3EF5-3F44-A156-92C52CA5405B}"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199106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EF0727-3EF5-3F44-A156-92C52CA5405B}"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F38C5-6931-A941-8D2E-69B1DAE9A05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12342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EF0727-3EF5-3F44-A156-92C52CA5405B}"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914262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EF0727-3EF5-3F44-A156-92C52CA5405B}"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F38C5-6931-A941-8D2E-69B1DAE9A05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65637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EF0727-3EF5-3F44-A156-92C52CA5405B}"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344995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EF0727-3EF5-3F44-A156-92C52CA5405B}"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139471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EF0727-3EF5-3F44-A156-92C52CA5405B}"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118911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EF0727-3EF5-3F44-A156-92C52CA5405B}"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264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EF0727-3EF5-3F44-A156-92C52CA5405B}" type="datetimeFigureOut">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154583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CEF0727-3EF5-3F44-A156-92C52CA5405B}" type="datetimeFigureOut">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580473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CEF0727-3EF5-3F44-A156-92C52CA5405B}" type="datetimeFigureOut">
              <a:rPr lang="en-US" smtClean="0"/>
              <a:t>5/7/19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214444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CEF0727-3EF5-3F44-A156-92C52CA5405B}" type="datetimeFigureOut">
              <a:rPr lang="en-US" smtClean="0"/>
              <a:t>5/7/19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529589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EF0727-3EF5-3F44-A156-92C52CA5405B}" type="datetimeFigureOut">
              <a:rPr lang="en-US" smtClean="0"/>
              <a:t>5/7/19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163691347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EF0727-3EF5-3F44-A156-92C52CA5405B}" type="datetimeFigureOut">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19175580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EF0727-3EF5-3F44-A156-92C52CA5405B}" type="datetimeFigureOut">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F38C5-6931-A941-8D2E-69B1DAE9A053}" type="slidenum">
              <a:rPr lang="en-US" smtClean="0"/>
              <a:t>‹#›</a:t>
            </a:fld>
            <a:endParaRPr lang="en-US"/>
          </a:p>
        </p:txBody>
      </p:sp>
    </p:spTree>
    <p:extLst>
      <p:ext uri="{BB962C8B-B14F-4D97-AF65-F5344CB8AC3E}">
        <p14:creationId xmlns:p14="http://schemas.microsoft.com/office/powerpoint/2010/main" val="16142769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EF0727-3EF5-3F44-A156-92C52CA5405B}" type="datetimeFigureOut">
              <a:rPr lang="en-US" smtClean="0"/>
              <a:t>5/7/19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0BF38C5-6931-A941-8D2E-69B1DAE9A053}" type="slidenum">
              <a:rPr lang="en-US" smtClean="0"/>
              <a:t>‹#›</a:t>
            </a:fld>
            <a:endParaRPr lang="en-US"/>
          </a:p>
        </p:txBody>
      </p:sp>
    </p:spTree>
    <p:extLst>
      <p:ext uri="{BB962C8B-B14F-4D97-AF65-F5344CB8AC3E}">
        <p14:creationId xmlns:p14="http://schemas.microsoft.com/office/powerpoint/2010/main" val="9917850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Selecting the Venue to set up Japanese Ramen Restaurant in Queens, New </a:t>
            </a:r>
            <a:r>
              <a:rPr lang="en-US" b="1" dirty="0" smtClean="0"/>
              <a:t>York</a:t>
            </a:r>
            <a:endParaRPr lang="en-US" dirty="0"/>
          </a:p>
        </p:txBody>
      </p:sp>
      <p:sp>
        <p:nvSpPr>
          <p:cNvPr id="3" name="Subtitle 2"/>
          <p:cNvSpPr>
            <a:spLocks noGrp="1"/>
          </p:cNvSpPr>
          <p:nvPr>
            <p:ph type="subTitle" idx="1"/>
          </p:nvPr>
        </p:nvSpPr>
        <p:spPr/>
        <p:txBody>
          <a:bodyPr>
            <a:normAutofit/>
          </a:bodyPr>
          <a:lstStyle/>
          <a:p>
            <a:r>
              <a:rPr lang="en-US" sz="2000" b="1" dirty="0" smtClean="0"/>
              <a:t>Kean Tat </a:t>
            </a:r>
            <a:r>
              <a:rPr lang="en-US" sz="2000" b="1" dirty="0" err="1" smtClean="0"/>
              <a:t>Koh</a:t>
            </a:r>
            <a:endParaRPr lang="en-US" sz="2000" b="1" dirty="0"/>
          </a:p>
        </p:txBody>
      </p:sp>
    </p:spTree>
    <p:extLst>
      <p:ext uri="{BB962C8B-B14F-4D97-AF65-F5344CB8AC3E}">
        <p14:creationId xmlns:p14="http://schemas.microsoft.com/office/powerpoint/2010/main" val="2016162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Machine Learning Modeling:</a:t>
            </a:r>
            <a:br>
              <a:rPr lang="en-US" dirty="0" smtClean="0"/>
            </a:br>
            <a:r>
              <a:rPr lang="en-US" dirty="0" smtClean="0"/>
              <a:t>Elbow Method to determine number of clusters (k)</a:t>
            </a:r>
            <a:endParaRPr lang="en-US" dirty="0"/>
          </a:p>
        </p:txBody>
      </p:sp>
      <p:pic>
        <p:nvPicPr>
          <p:cNvPr id="4" name="Picture 3"/>
          <p:cNvPicPr/>
          <p:nvPr/>
        </p:nvPicPr>
        <p:blipFill>
          <a:blip r:embed="rId2"/>
          <a:stretch>
            <a:fillRect/>
          </a:stretch>
        </p:blipFill>
        <p:spPr>
          <a:xfrm>
            <a:off x="677334" y="2339540"/>
            <a:ext cx="5727700" cy="3406140"/>
          </a:xfrm>
          <a:prstGeom prst="rect">
            <a:avLst/>
          </a:prstGeom>
          <a:ln>
            <a:solidFill>
              <a:schemeClr val="accent1"/>
            </a:solidFill>
          </a:ln>
        </p:spPr>
      </p:pic>
      <p:sp>
        <p:nvSpPr>
          <p:cNvPr id="5" name="Rectangle 4"/>
          <p:cNvSpPr/>
          <p:nvPr/>
        </p:nvSpPr>
        <p:spPr>
          <a:xfrm>
            <a:off x="6677526" y="2967335"/>
            <a:ext cx="2466474" cy="2031325"/>
          </a:xfrm>
          <a:prstGeom prst="rect">
            <a:avLst/>
          </a:prstGeom>
        </p:spPr>
        <p:txBody>
          <a:bodyPr wrap="square">
            <a:spAutoFit/>
          </a:bodyPr>
          <a:lstStyle/>
          <a:p>
            <a:r>
              <a:rPr lang="en-US" dirty="0">
                <a:latin typeface="Calibri" charset="0"/>
                <a:ea typeface="Calibri" charset="0"/>
                <a:cs typeface="Times New Roman" charset="0"/>
              </a:rPr>
              <a:t>k value of 4 is recommended based on the </a:t>
            </a:r>
            <a:r>
              <a:rPr lang="en-US" dirty="0" smtClean="0">
                <a:latin typeface="Calibri" charset="0"/>
                <a:ea typeface="Calibri" charset="0"/>
                <a:cs typeface="Times New Roman" charset="0"/>
              </a:rPr>
              <a:t>graph, the point which </a:t>
            </a:r>
            <a:r>
              <a:rPr lang="en-US" dirty="0">
                <a:latin typeface="Calibri" charset="0"/>
                <a:ea typeface="Calibri" charset="0"/>
                <a:cs typeface="Times New Roman" charset="0"/>
              </a:rPr>
              <a:t>a change in the drop in distortion score </a:t>
            </a:r>
            <a:r>
              <a:rPr lang="en-US" dirty="0" smtClean="0">
                <a:latin typeface="Calibri" charset="0"/>
                <a:ea typeface="Calibri" charset="0"/>
                <a:cs typeface="Times New Roman" charset="0"/>
              </a:rPr>
              <a:t>is most </a:t>
            </a:r>
            <a:r>
              <a:rPr lang="en-US" dirty="0">
                <a:latin typeface="Calibri" charset="0"/>
                <a:ea typeface="Calibri" charset="0"/>
                <a:cs typeface="Times New Roman" charset="0"/>
              </a:rPr>
              <a:t>significantly starting from k =5. </a:t>
            </a:r>
            <a:endParaRPr lang="en-US" dirty="0"/>
          </a:p>
        </p:txBody>
      </p:sp>
    </p:spTree>
    <p:extLst>
      <p:ext uri="{BB962C8B-B14F-4D97-AF65-F5344CB8AC3E}">
        <p14:creationId xmlns:p14="http://schemas.microsoft.com/office/powerpoint/2010/main" val="363045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KMeans</a:t>
            </a:r>
            <a:r>
              <a:rPr lang="en-US" dirty="0" smtClean="0"/>
              <a:t> Modeling: 4 clusters of Neighborhood in Queens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1439445" y="2160589"/>
            <a:ext cx="7102976" cy="4011611"/>
          </a:xfrm>
          <a:prstGeom prst="rect">
            <a:avLst/>
          </a:prstGeom>
        </p:spPr>
      </p:pic>
    </p:spTree>
    <p:extLst>
      <p:ext uri="{BB962C8B-B14F-4D97-AF65-F5344CB8AC3E}">
        <p14:creationId xmlns:p14="http://schemas.microsoft.com/office/powerpoint/2010/main" val="121202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KMeans</a:t>
            </a:r>
            <a:r>
              <a:rPr lang="en-US" dirty="0" smtClean="0"/>
              <a:t> Analysis: Cluster 1 Summary</a:t>
            </a:r>
            <a:endParaRPr lang="en-US" dirty="0"/>
          </a:p>
        </p:txBody>
      </p:sp>
      <p:pic>
        <p:nvPicPr>
          <p:cNvPr id="4" name="Picture 3"/>
          <p:cNvPicPr/>
          <p:nvPr/>
        </p:nvPicPr>
        <p:blipFill>
          <a:blip r:embed="rId2"/>
          <a:stretch>
            <a:fillRect/>
          </a:stretch>
        </p:blipFill>
        <p:spPr>
          <a:xfrm>
            <a:off x="873960" y="1930400"/>
            <a:ext cx="8101597" cy="3507874"/>
          </a:xfrm>
          <a:prstGeom prst="rect">
            <a:avLst/>
          </a:prstGeom>
          <a:ln>
            <a:solidFill>
              <a:schemeClr val="accent1"/>
            </a:solidFill>
          </a:ln>
        </p:spPr>
      </p:pic>
    </p:spTree>
    <p:extLst>
      <p:ext uri="{BB962C8B-B14F-4D97-AF65-F5344CB8AC3E}">
        <p14:creationId xmlns:p14="http://schemas.microsoft.com/office/powerpoint/2010/main" val="336987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KMeans</a:t>
            </a:r>
            <a:r>
              <a:rPr lang="en-US" dirty="0"/>
              <a:t> Analysis: Cluster </a:t>
            </a:r>
            <a:r>
              <a:rPr lang="en-US" dirty="0" smtClean="0"/>
              <a:t>2 </a:t>
            </a:r>
            <a:r>
              <a:rPr lang="en-US" dirty="0"/>
              <a:t>Summary</a:t>
            </a:r>
          </a:p>
        </p:txBody>
      </p:sp>
      <p:pic>
        <p:nvPicPr>
          <p:cNvPr id="4" name="Picture 3"/>
          <p:cNvPicPr/>
          <p:nvPr/>
        </p:nvPicPr>
        <p:blipFill>
          <a:blip r:embed="rId2"/>
          <a:stretch>
            <a:fillRect/>
          </a:stretch>
        </p:blipFill>
        <p:spPr>
          <a:xfrm>
            <a:off x="677334" y="1617595"/>
            <a:ext cx="8184278" cy="4662181"/>
          </a:xfrm>
          <a:prstGeom prst="rect">
            <a:avLst/>
          </a:prstGeom>
          <a:ln>
            <a:solidFill>
              <a:schemeClr val="accent1"/>
            </a:solidFill>
          </a:ln>
        </p:spPr>
      </p:pic>
    </p:spTree>
    <p:extLst>
      <p:ext uri="{BB962C8B-B14F-4D97-AF65-F5344CB8AC3E}">
        <p14:creationId xmlns:p14="http://schemas.microsoft.com/office/powerpoint/2010/main" val="1197419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KMeans</a:t>
            </a:r>
            <a:r>
              <a:rPr lang="en-US" dirty="0"/>
              <a:t> Analysis: Cluster </a:t>
            </a:r>
            <a:r>
              <a:rPr lang="en-US" dirty="0" smtClean="0"/>
              <a:t>3 </a:t>
            </a:r>
            <a:r>
              <a:rPr lang="en-US" dirty="0"/>
              <a:t>Summary</a:t>
            </a:r>
          </a:p>
        </p:txBody>
      </p:sp>
      <p:pic>
        <p:nvPicPr>
          <p:cNvPr id="4" name="Picture 3"/>
          <p:cNvPicPr/>
          <p:nvPr/>
        </p:nvPicPr>
        <p:blipFill>
          <a:blip r:embed="rId2"/>
          <a:stretch>
            <a:fillRect/>
          </a:stretch>
        </p:blipFill>
        <p:spPr>
          <a:xfrm>
            <a:off x="881871" y="1615907"/>
            <a:ext cx="7480076" cy="4640514"/>
          </a:xfrm>
          <a:prstGeom prst="rect">
            <a:avLst/>
          </a:prstGeom>
          <a:ln>
            <a:solidFill>
              <a:schemeClr val="accent1"/>
            </a:solidFill>
          </a:ln>
        </p:spPr>
      </p:pic>
    </p:spTree>
    <p:extLst>
      <p:ext uri="{BB962C8B-B14F-4D97-AF65-F5344CB8AC3E}">
        <p14:creationId xmlns:p14="http://schemas.microsoft.com/office/powerpoint/2010/main" val="139276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KMeans</a:t>
            </a:r>
            <a:r>
              <a:rPr lang="en-US" dirty="0"/>
              <a:t> Analysis: Cluster </a:t>
            </a:r>
            <a:r>
              <a:rPr lang="en-US" dirty="0" smtClean="0"/>
              <a:t>4 </a:t>
            </a:r>
            <a:r>
              <a:rPr lang="en-US" dirty="0"/>
              <a:t>Summary</a:t>
            </a:r>
          </a:p>
        </p:txBody>
      </p:sp>
      <p:pic>
        <p:nvPicPr>
          <p:cNvPr id="4" name="Content Placeholder 3"/>
          <p:cNvPicPr>
            <a:picLocks noGrp="1"/>
          </p:cNvPicPr>
          <p:nvPr>
            <p:ph idx="1"/>
          </p:nvPr>
        </p:nvPicPr>
        <p:blipFill>
          <a:blip r:embed="rId2"/>
          <a:stretch>
            <a:fillRect/>
          </a:stretch>
        </p:blipFill>
        <p:spPr>
          <a:xfrm>
            <a:off x="1036896" y="1930400"/>
            <a:ext cx="7421303" cy="4109453"/>
          </a:xfrm>
          <a:prstGeom prst="rect">
            <a:avLst/>
          </a:prstGeom>
          <a:ln>
            <a:solidFill>
              <a:schemeClr val="accent1"/>
            </a:solidFill>
          </a:ln>
        </p:spPr>
      </p:pic>
    </p:spTree>
    <p:extLst>
      <p:ext uri="{BB962C8B-B14F-4D97-AF65-F5344CB8AC3E}">
        <p14:creationId xmlns:p14="http://schemas.microsoft.com/office/powerpoint/2010/main" val="1022845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KMeans</a:t>
            </a:r>
            <a:r>
              <a:rPr lang="en-US" dirty="0" smtClean="0"/>
              <a:t> Analysis: Effect of Distance from Neighborhood Center towards Restaurant Density</a:t>
            </a:r>
            <a:endParaRPr lang="en-US" dirty="0"/>
          </a:p>
        </p:txBody>
      </p:sp>
      <p:pic>
        <p:nvPicPr>
          <p:cNvPr id="4" name="Picture 3"/>
          <p:cNvPicPr/>
          <p:nvPr/>
        </p:nvPicPr>
        <p:blipFill>
          <a:blip r:embed="rId2"/>
          <a:stretch>
            <a:fillRect/>
          </a:stretch>
        </p:blipFill>
        <p:spPr>
          <a:xfrm>
            <a:off x="1780464" y="2234393"/>
            <a:ext cx="6677736" cy="4058124"/>
          </a:xfrm>
          <a:prstGeom prst="rect">
            <a:avLst/>
          </a:prstGeom>
          <a:ln>
            <a:solidFill>
              <a:schemeClr val="accent1"/>
            </a:solidFill>
          </a:ln>
        </p:spPr>
      </p:pic>
    </p:spTree>
    <p:extLst>
      <p:ext uri="{BB962C8B-B14F-4D97-AF65-F5344CB8AC3E}">
        <p14:creationId xmlns:p14="http://schemas.microsoft.com/office/powerpoint/2010/main" val="1012085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a:t>Based on the exploratory analysis, the top 5 recommended venues for setting up new Ramen restaurant in Queens are Flushing, Murray Hill, Elmhurst, Woodside and Jackson Height. </a:t>
            </a:r>
            <a:endParaRPr lang="en-US" dirty="0" smtClean="0"/>
          </a:p>
          <a:p>
            <a:r>
              <a:rPr lang="en-US" dirty="0" smtClean="0"/>
              <a:t>Based </a:t>
            </a:r>
            <a:r>
              <a:rPr lang="en-US" dirty="0"/>
              <a:t>on </a:t>
            </a:r>
            <a:r>
              <a:rPr lang="en-US" dirty="0" err="1"/>
              <a:t>KMeans</a:t>
            </a:r>
            <a:r>
              <a:rPr lang="en-US" dirty="0"/>
              <a:t> clustering modeling, neighborhoods in cluster 1 and cluster 4 are recommended, with the preference to be neighborhoods in cluster 1 due to its location closer to neighborhood center and higher restaurant concentration, providing higher foot traffic</a:t>
            </a:r>
            <a:r>
              <a:rPr lang="en-US"/>
              <a:t>. </a:t>
            </a:r>
            <a:endParaRPr lang="en-US" smtClean="0"/>
          </a:p>
          <a:p>
            <a:r>
              <a:rPr lang="en-US" smtClean="0"/>
              <a:t>Combining </a:t>
            </a:r>
            <a:r>
              <a:rPr lang="en-US" dirty="0"/>
              <a:t>exploratory analysis and </a:t>
            </a:r>
            <a:r>
              <a:rPr lang="en-US" dirty="0" err="1"/>
              <a:t>KMeans</a:t>
            </a:r>
            <a:r>
              <a:rPr lang="en-US" dirty="0"/>
              <a:t> modeling results, the 3 proposed neighborhoods to set up a new Ramen restaurant are </a:t>
            </a:r>
            <a:r>
              <a:rPr lang="en-US" b="1" dirty="0"/>
              <a:t>Flushing, Elmhurst and Jackson Heights</a:t>
            </a:r>
            <a:r>
              <a:rPr lang="en-US" dirty="0"/>
              <a:t>. </a:t>
            </a:r>
            <a:endParaRPr lang="en-GB" dirty="0"/>
          </a:p>
          <a:p>
            <a:endParaRPr lang="en-US" dirty="0"/>
          </a:p>
        </p:txBody>
      </p:sp>
    </p:spTree>
    <p:extLst>
      <p:ext uri="{BB962C8B-B14F-4D97-AF65-F5344CB8AC3E}">
        <p14:creationId xmlns:p14="http://schemas.microsoft.com/office/powerpoint/2010/main" val="1301508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a:bodyPr>
          <a:lstStyle/>
          <a:p>
            <a:r>
              <a:rPr lang="en-GB" dirty="0"/>
              <a:t>Ramen is a noodle soup dish that was originally imported from China and has become one of the most </a:t>
            </a:r>
            <a:r>
              <a:rPr lang="en-GB" dirty="0" smtClean="0"/>
              <a:t>popular dishes in </a:t>
            </a:r>
            <a:r>
              <a:rPr lang="en-GB" dirty="0"/>
              <a:t>Japan in recent decades. Ramen are inexpensive and widely available, two factors that also make them an ideal option for </a:t>
            </a:r>
            <a:r>
              <a:rPr lang="en-GB" dirty="0" smtClean="0"/>
              <a:t>budget travellers. </a:t>
            </a:r>
          </a:p>
          <a:p>
            <a:r>
              <a:rPr lang="en-GB" dirty="0"/>
              <a:t>Queens is the easternmost of the 5 boroughs in New York city. It is the largest borough geographically and is adjacent to the borough of </a:t>
            </a:r>
            <a:r>
              <a:rPr lang="en-GB" dirty="0" smtClean="0"/>
              <a:t>Brooklyn</a:t>
            </a:r>
            <a:r>
              <a:rPr lang="en-GB" dirty="0"/>
              <a:t> at the </a:t>
            </a:r>
            <a:r>
              <a:rPr lang="en-GB" dirty="0" err="1"/>
              <a:t>southwestern</a:t>
            </a:r>
            <a:r>
              <a:rPr lang="en-GB" dirty="0"/>
              <a:t> end of </a:t>
            </a:r>
            <a:r>
              <a:rPr lang="en-GB" dirty="0" smtClean="0"/>
              <a:t>Long Island.</a:t>
            </a:r>
            <a:r>
              <a:rPr lang="en-GB" dirty="0"/>
              <a:t>  </a:t>
            </a:r>
          </a:p>
          <a:p>
            <a:r>
              <a:rPr lang="en-GB" dirty="0"/>
              <a:t>With the large and diverse population at Queens, it provides good business opportunity for any established Japanese Ramen restaurants or chains to set up their business there. However, selecting the appropriate venue to set up the restaurant could be a big problem if no proper analysis is carried out to ensure maximum business potential. </a:t>
            </a:r>
            <a:endParaRPr lang="en-GB" dirty="0" smtClean="0"/>
          </a:p>
          <a:p>
            <a:endParaRPr lang="en-US" dirty="0"/>
          </a:p>
        </p:txBody>
      </p:sp>
    </p:spTree>
    <p:extLst>
      <p:ext uri="{BB962C8B-B14F-4D97-AF65-F5344CB8AC3E}">
        <p14:creationId xmlns:p14="http://schemas.microsoft.com/office/powerpoint/2010/main" val="1878087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Analytic Plan </a:t>
            </a:r>
            <a:endParaRPr lang="en-US" dirty="0"/>
          </a:p>
        </p:txBody>
      </p:sp>
      <p:sp>
        <p:nvSpPr>
          <p:cNvPr id="3" name="Content Placeholder 2"/>
          <p:cNvSpPr>
            <a:spLocks noGrp="1"/>
          </p:cNvSpPr>
          <p:nvPr>
            <p:ph idx="1"/>
          </p:nvPr>
        </p:nvSpPr>
        <p:spPr>
          <a:xfrm>
            <a:off x="838200" y="1825624"/>
            <a:ext cx="10515600" cy="4890485"/>
          </a:xfrm>
        </p:spPr>
        <p:txBody>
          <a:bodyPr>
            <a:normAutofit/>
          </a:bodyPr>
          <a:lstStyle/>
          <a:p>
            <a:r>
              <a:rPr lang="en-US" dirty="0" smtClean="0"/>
              <a:t>The borough and neighborhood data for New York City are obtained online, followed by data wrangling and cleaning to get the geographical information (such as geographic coordinates).</a:t>
            </a:r>
          </a:p>
          <a:p>
            <a:r>
              <a:rPr lang="en-US" dirty="0" smtClean="0"/>
              <a:t>By accessing Foursquare API using the geographical information obtained, data below will be extracted and analyzed for eventual business proposal.</a:t>
            </a:r>
          </a:p>
          <a:p>
            <a:pPr lvl="1"/>
            <a:r>
              <a:rPr lang="en-US" dirty="0" smtClean="0"/>
              <a:t>Venues at each neighborhood </a:t>
            </a:r>
            <a:r>
              <a:rPr lang="mr-IN" dirty="0" smtClean="0"/>
              <a:t>–</a:t>
            </a:r>
            <a:r>
              <a:rPr lang="en-US" dirty="0" smtClean="0"/>
              <a:t> Data will be filtered and sorted to focus on </a:t>
            </a:r>
          </a:p>
          <a:p>
            <a:pPr lvl="2"/>
            <a:r>
              <a:rPr lang="en-US" dirty="0" smtClean="0"/>
              <a:t>Top 100 venues categories in each neighborhood</a:t>
            </a:r>
            <a:endParaRPr lang="en-US" dirty="0" smtClean="0"/>
          </a:p>
          <a:p>
            <a:pPr lvl="2"/>
            <a:r>
              <a:rPr lang="en-US" dirty="0" smtClean="0"/>
              <a:t>Top 20 restaurants in Queens.</a:t>
            </a:r>
            <a:endParaRPr lang="en-US" dirty="0" smtClean="0"/>
          </a:p>
          <a:p>
            <a:pPr lvl="2"/>
            <a:r>
              <a:rPr lang="en-US" dirty="0" smtClean="0"/>
              <a:t>Neighborhoods with most restaurant</a:t>
            </a:r>
          </a:p>
          <a:p>
            <a:pPr lvl="2"/>
            <a:r>
              <a:rPr lang="en-US" dirty="0" smtClean="0"/>
              <a:t>Ramen restaurants in Queens and respective neighborhood</a:t>
            </a:r>
            <a:r>
              <a:rPr lang="en-US" dirty="0" smtClean="0"/>
              <a:t>. </a:t>
            </a:r>
            <a:endParaRPr lang="en-US" dirty="0" smtClean="0"/>
          </a:p>
          <a:p>
            <a:pPr lvl="1"/>
            <a:r>
              <a:rPr lang="en-US" dirty="0" smtClean="0"/>
              <a:t>Machine learning </a:t>
            </a:r>
            <a:r>
              <a:rPr lang="en-US" dirty="0" smtClean="0"/>
              <a:t>using </a:t>
            </a:r>
            <a:r>
              <a:rPr lang="en-US" dirty="0" err="1" smtClean="0"/>
              <a:t>Kmeans</a:t>
            </a:r>
            <a:r>
              <a:rPr lang="en-US" dirty="0" smtClean="0"/>
              <a:t> clustering algorithm </a:t>
            </a:r>
            <a:r>
              <a:rPr lang="en-US" dirty="0" smtClean="0"/>
              <a:t>will be used to find insights about suitable location for restaurant set up </a:t>
            </a:r>
          </a:p>
          <a:p>
            <a:pPr lvl="1"/>
            <a:endParaRPr lang="en-US" dirty="0" smtClean="0"/>
          </a:p>
          <a:p>
            <a:pPr marL="457200" lvl="1" indent="0">
              <a:buNone/>
            </a:pPr>
            <a:endParaRPr lang="en-US" dirty="0"/>
          </a:p>
          <a:p>
            <a:endParaRPr lang="en-US" dirty="0" smtClean="0"/>
          </a:p>
          <a:p>
            <a:endParaRPr lang="en-US" dirty="0"/>
          </a:p>
        </p:txBody>
      </p:sp>
    </p:spTree>
    <p:extLst>
      <p:ext uri="{BB962C8B-B14F-4D97-AF65-F5344CB8AC3E}">
        <p14:creationId xmlns:p14="http://schemas.microsoft.com/office/powerpoint/2010/main" val="559854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Analysis: </a:t>
            </a:r>
            <a:r>
              <a:rPr lang="en-US" dirty="0"/>
              <a:t/>
            </a:r>
            <a:br>
              <a:rPr lang="en-US" dirty="0"/>
            </a:br>
            <a:r>
              <a:rPr lang="en-US" dirty="0" smtClean="0"/>
              <a:t>Top 20 Venue Categories in Queens</a:t>
            </a:r>
            <a:endParaRPr lang="en-US" dirty="0"/>
          </a:p>
        </p:txBody>
      </p:sp>
      <p:pic>
        <p:nvPicPr>
          <p:cNvPr id="4" name="Picture 3"/>
          <p:cNvPicPr/>
          <p:nvPr/>
        </p:nvPicPr>
        <p:blipFill>
          <a:blip r:embed="rId2"/>
          <a:stretch>
            <a:fillRect/>
          </a:stretch>
        </p:blipFill>
        <p:spPr>
          <a:xfrm>
            <a:off x="872017" y="2279316"/>
            <a:ext cx="2301240" cy="2402840"/>
          </a:xfrm>
          <a:prstGeom prst="rect">
            <a:avLst/>
          </a:prstGeom>
          <a:ln>
            <a:solidFill>
              <a:schemeClr val="accent1"/>
            </a:solidFill>
          </a:ln>
        </p:spPr>
      </p:pic>
      <p:pic>
        <p:nvPicPr>
          <p:cNvPr id="5" name="Picture 4"/>
          <p:cNvPicPr/>
          <p:nvPr/>
        </p:nvPicPr>
        <p:blipFill>
          <a:blip r:embed="rId3"/>
          <a:stretch>
            <a:fillRect/>
          </a:stretch>
        </p:blipFill>
        <p:spPr>
          <a:xfrm>
            <a:off x="3367942" y="2052931"/>
            <a:ext cx="6028722" cy="3517689"/>
          </a:xfrm>
          <a:prstGeom prst="rect">
            <a:avLst/>
          </a:prstGeom>
        </p:spPr>
      </p:pic>
    </p:spTree>
    <p:extLst>
      <p:ext uri="{BB962C8B-B14F-4D97-AF65-F5344CB8AC3E}">
        <p14:creationId xmlns:p14="http://schemas.microsoft.com/office/powerpoint/2010/main" val="44115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Analysis: </a:t>
            </a:r>
            <a:br>
              <a:rPr lang="en-US" dirty="0"/>
            </a:br>
            <a:r>
              <a:rPr lang="en-US" dirty="0"/>
              <a:t>Top 20 </a:t>
            </a:r>
            <a:r>
              <a:rPr lang="en-US" dirty="0" smtClean="0"/>
              <a:t>Restaurant </a:t>
            </a:r>
            <a:r>
              <a:rPr lang="en-US" dirty="0"/>
              <a:t>Categories in Queens</a:t>
            </a:r>
          </a:p>
        </p:txBody>
      </p:sp>
      <p:pic>
        <p:nvPicPr>
          <p:cNvPr id="4" name="Picture 3"/>
          <p:cNvPicPr/>
          <p:nvPr/>
        </p:nvPicPr>
        <p:blipFill>
          <a:blip r:embed="rId2"/>
          <a:stretch>
            <a:fillRect/>
          </a:stretch>
        </p:blipFill>
        <p:spPr>
          <a:xfrm>
            <a:off x="531957" y="2548756"/>
            <a:ext cx="3014345" cy="2771140"/>
          </a:xfrm>
          <a:prstGeom prst="rect">
            <a:avLst/>
          </a:prstGeom>
          <a:ln>
            <a:solidFill>
              <a:schemeClr val="accent1"/>
            </a:solidFill>
          </a:ln>
        </p:spPr>
      </p:pic>
      <p:pic>
        <p:nvPicPr>
          <p:cNvPr id="5" name="Picture 4"/>
          <p:cNvPicPr/>
          <p:nvPr/>
        </p:nvPicPr>
        <p:blipFill>
          <a:blip r:embed="rId3"/>
          <a:stretch>
            <a:fillRect/>
          </a:stretch>
        </p:blipFill>
        <p:spPr>
          <a:xfrm>
            <a:off x="3774902" y="2045518"/>
            <a:ext cx="5727700" cy="3777615"/>
          </a:xfrm>
          <a:prstGeom prst="rect">
            <a:avLst/>
          </a:prstGeom>
        </p:spPr>
      </p:pic>
    </p:spTree>
    <p:extLst>
      <p:ext uri="{BB962C8B-B14F-4D97-AF65-F5344CB8AC3E}">
        <p14:creationId xmlns:p14="http://schemas.microsoft.com/office/powerpoint/2010/main" val="153244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Analysis: </a:t>
            </a:r>
            <a:br>
              <a:rPr lang="en-US" dirty="0"/>
            </a:br>
            <a:r>
              <a:rPr lang="en-US" dirty="0" smtClean="0"/>
              <a:t>Ramen Restaurants in </a:t>
            </a:r>
            <a:r>
              <a:rPr lang="en-US" dirty="0"/>
              <a:t>Queens</a:t>
            </a:r>
          </a:p>
        </p:txBody>
      </p:sp>
      <p:pic>
        <p:nvPicPr>
          <p:cNvPr id="4" name="Picture 3"/>
          <p:cNvPicPr/>
          <p:nvPr/>
        </p:nvPicPr>
        <p:blipFill>
          <a:blip r:embed="rId2"/>
          <a:stretch>
            <a:fillRect/>
          </a:stretch>
        </p:blipFill>
        <p:spPr>
          <a:xfrm>
            <a:off x="991486" y="2586790"/>
            <a:ext cx="8282516" cy="1075639"/>
          </a:xfrm>
          <a:prstGeom prst="rect">
            <a:avLst/>
          </a:prstGeom>
          <a:ln>
            <a:solidFill>
              <a:schemeClr val="accent1"/>
            </a:solidFill>
          </a:ln>
        </p:spPr>
      </p:pic>
      <p:sp>
        <p:nvSpPr>
          <p:cNvPr id="5" name="Rectangle 4"/>
          <p:cNvSpPr/>
          <p:nvPr/>
        </p:nvSpPr>
        <p:spPr>
          <a:xfrm>
            <a:off x="991485" y="3893494"/>
            <a:ext cx="8188609" cy="1200329"/>
          </a:xfrm>
          <a:prstGeom prst="rect">
            <a:avLst/>
          </a:prstGeom>
        </p:spPr>
        <p:txBody>
          <a:bodyPr wrap="square">
            <a:spAutoFit/>
          </a:bodyPr>
          <a:lstStyle/>
          <a:p>
            <a:r>
              <a:rPr lang="en-US" dirty="0" smtClean="0">
                <a:latin typeface="Calibri" charset="0"/>
                <a:ea typeface="Calibri" charset="0"/>
                <a:cs typeface="Times New Roman" charset="0"/>
              </a:rPr>
              <a:t>Low </a:t>
            </a:r>
            <a:r>
              <a:rPr lang="en-US" dirty="0">
                <a:latin typeface="Calibri" charset="0"/>
                <a:ea typeface="Calibri" charset="0"/>
                <a:cs typeface="Times New Roman" charset="0"/>
              </a:rPr>
              <a:t>quantity of ramen restaurant in Queens, it is a good choice to set up a new Ramen restaurant there as the competition between Ramen restaurant will be relatively lower compared to setting up a new Caribbean, Italian, Chinese or Indian restaurants.</a:t>
            </a:r>
            <a:r>
              <a:rPr lang="en-GB" dirty="0"/>
              <a:t> </a:t>
            </a:r>
            <a:endParaRPr lang="en-US" dirty="0"/>
          </a:p>
        </p:txBody>
      </p:sp>
    </p:spTree>
    <p:extLst>
      <p:ext uri="{BB962C8B-B14F-4D97-AF65-F5344CB8AC3E}">
        <p14:creationId xmlns:p14="http://schemas.microsoft.com/office/powerpoint/2010/main" val="88172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Exploratory Analysis: </a:t>
            </a:r>
            <a:br>
              <a:rPr lang="en-US" dirty="0"/>
            </a:br>
            <a:r>
              <a:rPr lang="en-US" dirty="0"/>
              <a:t>Top </a:t>
            </a:r>
            <a:r>
              <a:rPr lang="en-US" dirty="0" smtClean="0"/>
              <a:t>10 Neighborhoods with Most Restaurant</a:t>
            </a:r>
            <a:endParaRPr lang="en-US" dirty="0"/>
          </a:p>
        </p:txBody>
      </p:sp>
      <p:pic>
        <p:nvPicPr>
          <p:cNvPr id="4" name="Picture 3"/>
          <p:cNvPicPr/>
          <p:nvPr/>
        </p:nvPicPr>
        <p:blipFill>
          <a:blip r:embed="rId2"/>
          <a:stretch>
            <a:fillRect/>
          </a:stretch>
        </p:blipFill>
        <p:spPr>
          <a:xfrm>
            <a:off x="242695" y="3029401"/>
            <a:ext cx="3813810" cy="1617345"/>
          </a:xfrm>
          <a:prstGeom prst="rect">
            <a:avLst/>
          </a:prstGeom>
          <a:ln>
            <a:solidFill>
              <a:schemeClr val="accent1"/>
            </a:solidFill>
          </a:ln>
        </p:spPr>
      </p:pic>
      <p:pic>
        <p:nvPicPr>
          <p:cNvPr id="5" name="Picture 4"/>
          <p:cNvPicPr/>
          <p:nvPr/>
        </p:nvPicPr>
        <p:blipFill>
          <a:blip r:embed="rId3"/>
          <a:stretch>
            <a:fillRect/>
          </a:stretch>
        </p:blipFill>
        <p:spPr>
          <a:xfrm>
            <a:off x="4200885" y="2379807"/>
            <a:ext cx="5652135" cy="3442335"/>
          </a:xfrm>
          <a:prstGeom prst="rect">
            <a:avLst/>
          </a:prstGeom>
        </p:spPr>
      </p:pic>
    </p:spTree>
    <p:extLst>
      <p:ext uri="{BB962C8B-B14F-4D97-AF65-F5344CB8AC3E}">
        <p14:creationId xmlns:p14="http://schemas.microsoft.com/office/powerpoint/2010/main" val="132521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Exploratory Analysis: </a:t>
            </a:r>
            <a:br>
              <a:rPr lang="en-US" dirty="0"/>
            </a:br>
            <a:r>
              <a:rPr lang="en-US" dirty="0"/>
              <a:t>Top </a:t>
            </a:r>
            <a:r>
              <a:rPr lang="en-US" dirty="0" smtClean="0"/>
              <a:t>5 venues in top 10 </a:t>
            </a:r>
            <a:r>
              <a:rPr lang="en-US" dirty="0"/>
              <a:t>Neighborhoods with Most Restaurant</a:t>
            </a:r>
          </a:p>
        </p:txBody>
      </p:sp>
      <p:pic>
        <p:nvPicPr>
          <p:cNvPr id="4" name="Picture 3"/>
          <p:cNvPicPr>
            <a:picLocks noChangeAspect="1"/>
          </p:cNvPicPr>
          <p:nvPr/>
        </p:nvPicPr>
        <p:blipFill rotWithShape="1">
          <a:blip r:embed="rId2"/>
          <a:srcRect b="39568"/>
          <a:stretch/>
        </p:blipFill>
        <p:spPr>
          <a:xfrm>
            <a:off x="309808" y="2160589"/>
            <a:ext cx="5976129" cy="3675103"/>
          </a:xfrm>
          <a:prstGeom prst="rect">
            <a:avLst/>
          </a:prstGeom>
        </p:spPr>
      </p:pic>
      <p:pic>
        <p:nvPicPr>
          <p:cNvPr id="5" name="Picture 4"/>
          <p:cNvPicPr>
            <a:picLocks noChangeAspect="1"/>
          </p:cNvPicPr>
          <p:nvPr/>
        </p:nvPicPr>
        <p:blipFill rotWithShape="1">
          <a:blip r:embed="rId2"/>
          <a:srcRect t="60244" r="6273"/>
          <a:stretch/>
        </p:blipFill>
        <p:spPr>
          <a:xfrm>
            <a:off x="6285937" y="2865795"/>
            <a:ext cx="5601263" cy="2470360"/>
          </a:xfrm>
          <a:prstGeom prst="rect">
            <a:avLst/>
          </a:prstGeom>
        </p:spPr>
      </p:pic>
    </p:spTree>
    <p:extLst>
      <p:ext uri="{BB962C8B-B14F-4D97-AF65-F5344CB8AC3E}">
        <p14:creationId xmlns:p14="http://schemas.microsoft.com/office/powerpoint/2010/main" val="323135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Analysis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There </a:t>
            </a:r>
            <a:r>
              <a:rPr lang="en-US" dirty="0"/>
              <a:t>is no Ramen restaurant in any of these top 10 neighborhoods, thus eliminating the competition concern. Based on research, ramen restaurants are normally available in areas with a large demand for Asian cuisine, probably linked to the higher Ramen popularity by Asians, particularly Chinese, Korean, </a:t>
            </a:r>
            <a:r>
              <a:rPr lang="en-US" dirty="0" err="1"/>
              <a:t>Hongkie</a:t>
            </a:r>
            <a:r>
              <a:rPr lang="en-US" dirty="0"/>
              <a:t> and </a:t>
            </a:r>
            <a:r>
              <a:rPr lang="en-US" dirty="0" smtClean="0"/>
              <a:t>Taiwanese. The </a:t>
            </a:r>
            <a:r>
              <a:rPr lang="en-US" dirty="0"/>
              <a:t>top 5 venues in these top 10 neighborhoods are analyzed, Elmhurst, Jackson Height and Woodside are having Thai restaurants, Indian restaurants and bakery as the top venues, while Murray Hill and Flushing are topping the Korean restaurants, Chinese restaurants and Bubble Tea shops. </a:t>
            </a:r>
            <a:endParaRPr lang="en-US" dirty="0" smtClean="0"/>
          </a:p>
          <a:p>
            <a:r>
              <a:rPr lang="en-US" dirty="0" smtClean="0"/>
              <a:t>As </a:t>
            </a:r>
            <a:r>
              <a:rPr lang="en-US" dirty="0"/>
              <a:t>our strategy is to find neighborhoods with high concentration of Asians, Elmhurst, Jackson Height, Woodside, Murray Hill and Flushing are shortlisted based on the type of restaurants listed. Checking on the demographic population in Queens, Flushing, Elmhurst and Woodside are topping the list with highest concentration of </a:t>
            </a:r>
            <a:r>
              <a:rPr lang="en-US" dirty="0" smtClean="0"/>
              <a:t>Asian. </a:t>
            </a:r>
            <a:r>
              <a:rPr lang="en-US" dirty="0"/>
              <a:t>Thus, based on the exploratory analysis, the top 5 recommended venues for setting up new Ramen restaurant in Queens are </a:t>
            </a:r>
            <a:r>
              <a:rPr lang="en-US" b="1" dirty="0"/>
              <a:t>Flushing</a:t>
            </a:r>
            <a:r>
              <a:rPr lang="en-US" dirty="0"/>
              <a:t>, </a:t>
            </a:r>
            <a:r>
              <a:rPr lang="en-US" b="1" dirty="0"/>
              <a:t>Murray Hill</a:t>
            </a:r>
            <a:r>
              <a:rPr lang="en-US" dirty="0"/>
              <a:t>, </a:t>
            </a:r>
            <a:r>
              <a:rPr lang="en-US" b="1" dirty="0"/>
              <a:t>Elmhurst</a:t>
            </a:r>
            <a:r>
              <a:rPr lang="en-US" dirty="0"/>
              <a:t>, </a:t>
            </a:r>
            <a:r>
              <a:rPr lang="en-US" b="1" dirty="0"/>
              <a:t>Woodside</a:t>
            </a:r>
            <a:r>
              <a:rPr lang="en-US" dirty="0"/>
              <a:t> and </a:t>
            </a:r>
            <a:r>
              <a:rPr lang="en-US" b="1" dirty="0"/>
              <a:t>Jackson Height</a:t>
            </a:r>
            <a:r>
              <a:rPr lang="en-US" dirty="0"/>
              <a:t>.</a:t>
            </a:r>
            <a:r>
              <a:rPr lang="en-GB" dirty="0"/>
              <a:t> </a:t>
            </a:r>
            <a:endParaRPr lang="en-US" dirty="0"/>
          </a:p>
        </p:txBody>
      </p:sp>
    </p:spTree>
    <p:extLst>
      <p:ext uri="{BB962C8B-B14F-4D97-AF65-F5344CB8AC3E}">
        <p14:creationId xmlns:p14="http://schemas.microsoft.com/office/powerpoint/2010/main" val="8377268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191</TotalTime>
  <Words>595</Words>
  <Application>Microsoft Macintosh PowerPoint</Application>
  <PresentationFormat>Widescreen</PresentationFormat>
  <Paragraphs>38</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Mangal</vt:lpstr>
      <vt:lpstr>Times New Roman</vt:lpstr>
      <vt:lpstr>Trebuchet MS</vt:lpstr>
      <vt:lpstr>Wingdings 3</vt:lpstr>
      <vt:lpstr>Arial</vt:lpstr>
      <vt:lpstr>Facet</vt:lpstr>
      <vt:lpstr>Selecting the Venue to set up Japanese Ramen Restaurant in Queens, New York</vt:lpstr>
      <vt:lpstr>Problem Statement</vt:lpstr>
      <vt:lpstr>Business Analytic Plan </vt:lpstr>
      <vt:lpstr>Exploratory Analysis:  Top 20 Venue Categories in Queens</vt:lpstr>
      <vt:lpstr>Exploratory Analysis:  Top 20 Restaurant Categories in Queens</vt:lpstr>
      <vt:lpstr>Exploratory Analysis:  Ramen Restaurants in Queens</vt:lpstr>
      <vt:lpstr>Exploratory Analysis:  Top 10 Neighborhoods with Most Restaurant</vt:lpstr>
      <vt:lpstr>Exploratory Analysis:  Top 5 venues in top 10 Neighborhoods with Most Restaurant</vt:lpstr>
      <vt:lpstr>Exploratory Analysis</vt:lpstr>
      <vt:lpstr>Machine Learning Modeling: Elbow Method to determine number of clusters (k)</vt:lpstr>
      <vt:lpstr>KMeans Modeling: 4 clusters of Neighborhood in Queens</vt:lpstr>
      <vt:lpstr>KMeans Analysis: Cluster 1 Summary</vt:lpstr>
      <vt:lpstr>KMeans Analysis: Cluster 2 Summary</vt:lpstr>
      <vt:lpstr>KMeans Analysis: Cluster 3 Summary</vt:lpstr>
      <vt:lpstr>KMeans Analysis: Cluster 4 Summary</vt:lpstr>
      <vt:lpstr>KMeans Analysis: Effect of Distance from Neighborhood Center towards Restaurant Density</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24</cp:revision>
  <dcterms:created xsi:type="dcterms:W3CDTF">2019-05-04T07:08:40Z</dcterms:created>
  <dcterms:modified xsi:type="dcterms:W3CDTF">2019-05-07T14:58:21Z</dcterms:modified>
</cp:coreProperties>
</file>